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8"/>
  </p:notesMasterIdLst>
  <p:sldIdLst>
    <p:sldId id="375" r:id="rId2"/>
    <p:sldId id="390" r:id="rId3"/>
    <p:sldId id="376" r:id="rId4"/>
    <p:sldId id="377" r:id="rId5"/>
    <p:sldId id="378" r:id="rId6"/>
    <p:sldId id="379" r:id="rId7"/>
    <p:sldId id="380" r:id="rId8"/>
    <p:sldId id="391" r:id="rId9"/>
    <p:sldId id="392" r:id="rId10"/>
    <p:sldId id="393" r:id="rId11"/>
    <p:sldId id="394" r:id="rId12"/>
    <p:sldId id="395" r:id="rId13"/>
    <p:sldId id="397" r:id="rId14"/>
    <p:sldId id="382" r:id="rId15"/>
    <p:sldId id="383" r:id="rId16"/>
    <p:sldId id="384" r:id="rId17"/>
    <p:sldId id="398" r:id="rId18"/>
    <p:sldId id="399" r:id="rId19"/>
    <p:sldId id="400" r:id="rId20"/>
    <p:sldId id="401" r:id="rId21"/>
    <p:sldId id="402" r:id="rId22"/>
    <p:sldId id="403" r:id="rId23"/>
    <p:sldId id="388" r:id="rId24"/>
    <p:sldId id="389" r:id="rId25"/>
    <p:sldId id="406" r:id="rId26"/>
    <p:sldId id="405" r:id="rId27"/>
  </p:sldIdLst>
  <p:sldSz cx="9144000" cy="6858000" type="screen4x3"/>
  <p:notesSz cx="6858000" cy="9144000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663" autoAdjust="0"/>
    <p:restoredTop sz="94660"/>
  </p:normalViewPr>
  <p:slideViewPr>
    <p:cSldViewPr showGuides="1">
      <p:cViewPr varScale="1">
        <p:scale>
          <a:sx n="62" d="100"/>
          <a:sy n="62" d="100"/>
        </p:scale>
        <p:origin x="975" y="33"/>
      </p:cViewPr>
      <p:guideLst>
        <p:guide orient="horz" pos="100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085ED-56B4-45A6-801A-98AC77E76501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3872C-8A4C-45D2-AF62-240BF2DAD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392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3872C-8A4C-45D2-AF62-240BF2DAD4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584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423A9-C257-460A-A8ED-9083CE03CE3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72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07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10/23/2017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76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038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348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03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573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315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455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838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533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78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318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10/23/2017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957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10/23/2017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29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Invariants and Context Variables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</a:t>
            </a:r>
            <a:r>
              <a:rPr lang="en-US" dirty="0" err="1"/>
              <a:t>Bootcamp</a:t>
            </a:r>
            <a:r>
              <a:rPr lang="en-US" dirty="0"/>
              <a:t>”</a:t>
            </a:r>
          </a:p>
          <a:p>
            <a:r>
              <a:rPr lang="en-US" dirty="0"/>
              <a:t>Lesson 7.2</a:t>
            </a:r>
          </a:p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4525-021D-496D-B39D-9668564A137C}" type="slidenum">
              <a:rPr lang="en-US" smtClean="0"/>
              <a:t>1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8" name="Picture 7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2012-2017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93987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Function Definition, with Explanation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(mark-depth-2 tree d)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[(empty? tree) empty]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(make-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-node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(mark-depth-2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-node-left tree)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             (+ d 1))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d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(mark-depth-2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-node-right tree)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             (+ d 1)))]))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65125"/>
          </a:xfrm>
        </p:spPr>
        <p:txBody>
          <a:bodyPr/>
          <a:lstStyle/>
          <a:p>
            <a:fld id="{E4A74525-021D-496D-B39D-9668564A137C}" type="slidenum">
              <a:rPr lang="en-US" smtClean="0"/>
              <a:t>10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CBACDC0-3FD8-4A2C-BEDA-43B6484B9749}"/>
              </a:ext>
            </a:extLst>
          </p:cNvPr>
          <p:cNvGrpSpPr/>
          <p:nvPr/>
        </p:nvGrpSpPr>
        <p:grpSpPr>
          <a:xfrm>
            <a:off x="228600" y="4572001"/>
            <a:ext cx="2514600" cy="1931693"/>
            <a:chOff x="228600" y="4572001"/>
            <a:chExt cx="2514600" cy="1931693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422AC04-EB81-4BBB-9413-A8903114E4ED}"/>
                </a:ext>
              </a:extLst>
            </p:cNvPr>
            <p:cNvSpPr txBox="1"/>
            <p:nvPr/>
          </p:nvSpPr>
          <p:spPr>
            <a:xfrm>
              <a:off x="228600" y="5303365"/>
              <a:ext cx="2514600" cy="120032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We are at depth </a:t>
              </a:r>
              <a:r>
                <a:rPr lang="en-US" sz="2400" b="1" dirty="0"/>
                <a:t>d</a:t>
              </a:r>
              <a:r>
                <a:rPr lang="en-US" sz="2400" dirty="0"/>
                <a:t>, so we put a </a:t>
              </a:r>
              <a:r>
                <a:rPr lang="en-US" sz="2400" b="1" dirty="0"/>
                <a:t>d</a:t>
              </a:r>
              <a:r>
                <a:rPr lang="en-US" sz="2400" dirty="0"/>
                <a:t> in this node. 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7DE568C4-C0F9-4FF9-9452-A023007113BC}"/>
                </a:ext>
              </a:extLst>
            </p:cNvPr>
            <p:cNvCxnSpPr>
              <a:cxnSpLocks/>
              <a:stCxn id="6" idx="0"/>
            </p:cNvCxnSpPr>
            <p:nvPr/>
          </p:nvCxnSpPr>
          <p:spPr>
            <a:xfrm flipV="1">
              <a:off x="1485900" y="4572001"/>
              <a:ext cx="800100" cy="731364"/>
            </a:xfrm>
            <a:prstGeom prst="straightConnector1">
              <a:avLst/>
            </a:prstGeom>
            <a:ln w="2540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40CE4C3-6379-4D95-8E44-A5F81DEE8EEC}"/>
              </a:ext>
            </a:extLst>
          </p:cNvPr>
          <p:cNvGrpSpPr/>
          <p:nvPr/>
        </p:nvGrpSpPr>
        <p:grpSpPr>
          <a:xfrm>
            <a:off x="5534026" y="1462881"/>
            <a:ext cx="3419474" cy="3718719"/>
            <a:chOff x="5534026" y="1462881"/>
            <a:chExt cx="3419474" cy="3718719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CDE3261C-40FD-45F2-A2B5-FAF022A9F7C8}"/>
                </a:ext>
              </a:extLst>
            </p:cNvPr>
            <p:cNvCxnSpPr>
              <a:cxnSpLocks/>
              <a:stCxn id="11" idx="2"/>
            </p:cNvCxnSpPr>
            <p:nvPr/>
          </p:nvCxnSpPr>
          <p:spPr>
            <a:xfrm flipH="1">
              <a:off x="5534026" y="3401873"/>
              <a:ext cx="1762124" cy="1779727"/>
            </a:xfrm>
            <a:prstGeom prst="straightConnector1">
              <a:avLst/>
            </a:prstGeom>
            <a:ln w="2540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192D652C-D125-4CDE-8F68-A4C715BC8FE1}"/>
                </a:ext>
              </a:extLst>
            </p:cNvPr>
            <p:cNvGrpSpPr/>
            <p:nvPr/>
          </p:nvGrpSpPr>
          <p:grpSpPr>
            <a:xfrm>
              <a:off x="5638800" y="1462881"/>
              <a:ext cx="3314700" cy="2499519"/>
              <a:chOff x="5638800" y="1462881"/>
              <a:chExt cx="3314700" cy="2499519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1B4C652-0708-46F8-8D0B-96E8EBDF0CEE}"/>
                  </a:ext>
                </a:extLst>
              </p:cNvPr>
              <p:cNvSpPr txBox="1"/>
              <p:nvPr/>
            </p:nvSpPr>
            <p:spPr>
              <a:xfrm>
                <a:off x="5638800" y="1462881"/>
                <a:ext cx="3314700" cy="193899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If this tree is at depth d, then its sons are at depth </a:t>
                </a:r>
                <a:r>
                  <a:rPr lang="en-US" sz="2400" b="1" dirty="0"/>
                  <a:t>d+1</a:t>
                </a:r>
                <a:r>
                  <a:rPr lang="en-US" sz="2400" dirty="0"/>
                  <a:t>, so we recur on the subtrees with </a:t>
                </a:r>
                <a:r>
                  <a:rPr lang="en-US" sz="2400" b="1" dirty="0"/>
                  <a:t>(+ 1 d)</a:t>
                </a:r>
              </a:p>
            </p:txBody>
          </p: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A7D3C227-C5D7-4830-97EA-94400DA9398C}"/>
                  </a:ext>
                </a:extLst>
              </p:cNvPr>
              <p:cNvCxnSpPr/>
              <p:nvPr/>
            </p:nvCxnSpPr>
            <p:spPr>
              <a:xfrm flipH="1">
                <a:off x="5715000" y="3401873"/>
                <a:ext cx="1581150" cy="560527"/>
              </a:xfrm>
              <a:prstGeom prst="straightConnector1">
                <a:avLst/>
              </a:prstGeom>
              <a:ln w="25400">
                <a:solidFill>
                  <a:schemeClr val="accent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EF94C99-4380-4EE8-B409-E816EEDA71E1}"/>
              </a:ext>
            </a:extLst>
          </p:cNvPr>
          <p:cNvGrpSpPr/>
          <p:nvPr/>
        </p:nvGrpSpPr>
        <p:grpSpPr>
          <a:xfrm>
            <a:off x="5353930" y="1567810"/>
            <a:ext cx="3236739" cy="830997"/>
            <a:chOff x="5353930" y="1567810"/>
            <a:chExt cx="3236739" cy="830997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C1335CF-9BB4-4856-86EE-A6699DA9EB0F}"/>
                </a:ext>
              </a:extLst>
            </p:cNvPr>
            <p:cNvSpPr txBox="1"/>
            <p:nvPr/>
          </p:nvSpPr>
          <p:spPr>
            <a:xfrm>
              <a:off x="5849230" y="1567810"/>
              <a:ext cx="2741439" cy="83099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We start with a tree at depth </a:t>
              </a:r>
              <a:r>
                <a:rPr lang="en-US" sz="2400" b="1" dirty="0"/>
                <a:t>d</a:t>
              </a:r>
              <a:r>
                <a:rPr lang="en-US" sz="2400" dirty="0"/>
                <a:t>.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FAA644C1-1DC9-4282-9089-E40DC044B56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353930" y="1842971"/>
              <a:ext cx="513470" cy="138229"/>
            </a:xfrm>
            <a:prstGeom prst="straightConnector1">
              <a:avLst/>
            </a:prstGeom>
            <a:ln w="254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16285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B16A1-7BBF-4910-8478-6825C5730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document this?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B0C33-7036-4645-8DC5-14512F8BA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We change the name of the function to </a:t>
            </a:r>
            <a:r>
              <a:rPr lang="en-US" b="1" dirty="0"/>
              <a:t>mark-subtree</a:t>
            </a:r>
            <a:r>
              <a:rPr lang="en-US" dirty="0"/>
              <a:t>. To emphasize the fact that we are dealing with a subtree somewhere inside a tree.</a:t>
            </a:r>
          </a:p>
          <a:p>
            <a:r>
              <a:rPr lang="en-US" dirty="0"/>
              <a:t>We’ll reserve the original name for the original function that works on the whole tree.</a:t>
            </a:r>
          </a:p>
          <a:p>
            <a:r>
              <a:rPr lang="en-US" dirty="0"/>
              <a:t>We’ll also change the name of the argument from </a:t>
            </a:r>
            <a:r>
              <a:rPr lang="en-US" b="1" dirty="0"/>
              <a:t>tree</a:t>
            </a:r>
            <a:r>
              <a:rPr lang="en-US" dirty="0"/>
              <a:t> to </a:t>
            </a:r>
            <a:r>
              <a:rPr lang="en-US" b="1" dirty="0" err="1"/>
              <a:t>st</a:t>
            </a:r>
            <a:r>
              <a:rPr lang="en-US" b="1" dirty="0"/>
              <a:t> </a:t>
            </a:r>
            <a:r>
              <a:rPr lang="en-US" dirty="0"/>
              <a:t>(abbreviation for “subtree”) to keep us focused on the fact that we’re dealing with</a:t>
            </a:r>
          </a:p>
          <a:p>
            <a:r>
              <a:rPr lang="en-US" dirty="0"/>
              <a:t>Then we’ll add an invariant to say that </a:t>
            </a:r>
            <a:r>
              <a:rPr lang="en-US" b="1" dirty="0"/>
              <a:t>d</a:t>
            </a:r>
            <a:r>
              <a:rPr lang="en-US" dirty="0"/>
              <a:t> is the depth of our node in the whole tree.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E959BE-4F7D-46A9-8A6F-3E1446C16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997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Function Definition, with Invariant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;; mark-subtree :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XBintree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NonNegInt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-&gt;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NumberBintree</a:t>
            </a: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;; GIVEN: a subtree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st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of some tree t, and a non-neg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d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1800" b="1" dirty="0">
                <a:solidFill>
                  <a:schemeClr val="accent3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WHERE: the subtree occurs at depth d in the tree 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;; RETURNS: a subtree the same shape as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st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, but in which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;; each node is marked with its distance from the top of the tree t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;; STRATEGY: Use template for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XBintree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on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stree</a:t>
            </a: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(define (mark-subtree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st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d)</a:t>
            </a:r>
          </a:p>
          <a:p>
            <a:pPr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st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) empty]</a:t>
            </a:r>
          </a:p>
          <a:p>
            <a:pPr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  [else (make-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1800" b="1">
                <a:latin typeface="Consolas" pitchFamily="49" charset="0"/>
                <a:cs typeface="Consolas" pitchFamily="49" charset="0"/>
              </a:rPr>
              <a:t>-node</a:t>
            </a: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         (mark-subtree (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-left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st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                     (+ d 1))</a:t>
            </a:r>
          </a:p>
          <a:p>
            <a:pPr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         d</a:t>
            </a:r>
          </a:p>
          <a:p>
            <a:pPr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         (mark-subtree (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-right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st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                     (+ d 1)))]))</a:t>
            </a:r>
          </a:p>
          <a:p>
            <a:pPr>
              <a:spcBef>
                <a:spcPts val="0"/>
              </a:spcBef>
              <a:buNone/>
            </a:pPr>
            <a:endParaRPr lang="en-US" sz="18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65125"/>
          </a:xfrm>
        </p:spPr>
        <p:txBody>
          <a:bodyPr/>
          <a:lstStyle/>
          <a:p>
            <a:fld id="{E4A74525-021D-496D-B39D-9668564A137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663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Function Definition, with Invariant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;; mark-subtree :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XBintree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NonNegInt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-&gt;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NumberBintree</a:t>
            </a: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;; GIVEN: a subtree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st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of some tree t, and a non-neg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d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1800" b="1" dirty="0">
                <a:solidFill>
                  <a:schemeClr val="accent3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WHERE: the subtree occurs at depth d in the tree 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;; RETURNS: a subtree the same shape as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st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, but in which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;; each node is marked with its distance from the top of the tree t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;; STRATEGY: Use template for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XBintree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on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stree</a:t>
            </a: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(define (mark-subtree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st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d)</a:t>
            </a:r>
          </a:p>
          <a:p>
            <a:pPr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st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) empty]</a:t>
            </a:r>
          </a:p>
          <a:p>
            <a:pPr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  [else (make-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bintree</a:t>
            </a: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         (mark-subtree (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-left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st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                     (+ d 1))</a:t>
            </a:r>
          </a:p>
          <a:p>
            <a:pPr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         d</a:t>
            </a:r>
          </a:p>
          <a:p>
            <a:pPr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         (mark-subtree (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-right 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st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                     (+ d 1)))]))</a:t>
            </a:r>
          </a:p>
          <a:p>
            <a:pPr>
              <a:spcBef>
                <a:spcPts val="0"/>
              </a:spcBef>
              <a:buNone/>
            </a:pPr>
            <a:endParaRPr lang="en-US" sz="18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65125"/>
          </a:xfrm>
        </p:spPr>
        <p:txBody>
          <a:bodyPr/>
          <a:lstStyle/>
          <a:p>
            <a:fld id="{E4A74525-021D-496D-B39D-9668564A137C}" type="slidenum">
              <a:rPr lang="en-US" smtClean="0"/>
              <a:t>13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AA6BDC7-956F-4ADB-AF31-5B2550CDB8DC}"/>
              </a:ext>
            </a:extLst>
          </p:cNvPr>
          <p:cNvGrpSpPr/>
          <p:nvPr/>
        </p:nvGrpSpPr>
        <p:grpSpPr>
          <a:xfrm>
            <a:off x="5486400" y="2438400"/>
            <a:ext cx="2877030" cy="1798638"/>
            <a:chOff x="6248400" y="687147"/>
            <a:chExt cx="2877030" cy="1798638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82B4C03-5C6E-41F1-8638-049E323CE718}"/>
                </a:ext>
              </a:extLst>
            </p:cNvPr>
            <p:cNvSpPr/>
            <p:nvPr/>
          </p:nvSpPr>
          <p:spPr>
            <a:xfrm>
              <a:off x="7220430" y="1571385"/>
              <a:ext cx="1905000" cy="914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The invariant tells us where we are in the whole tree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845DA02E-7D9F-4117-B0F2-161A158962D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248400" y="687147"/>
              <a:ext cx="1924530" cy="88423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1BA68443-05A7-4F16-A3EC-EFEFAEC03DBC}"/>
              </a:ext>
            </a:extLst>
          </p:cNvPr>
          <p:cNvSpPr/>
          <p:nvPr/>
        </p:nvSpPr>
        <p:spPr>
          <a:xfrm>
            <a:off x="6477000" y="4419600"/>
            <a:ext cx="2523744" cy="16073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If </a:t>
            </a:r>
            <a:r>
              <a:rPr lang="en-US" b="1" dirty="0" err="1">
                <a:solidFill>
                  <a:schemeClr val="tx1"/>
                </a:solidFill>
              </a:rPr>
              <a:t>st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is at depth </a:t>
            </a:r>
            <a:r>
              <a:rPr lang="en-US" b="1" dirty="0">
                <a:solidFill>
                  <a:schemeClr val="tx1"/>
                </a:solidFill>
              </a:rPr>
              <a:t>d</a:t>
            </a:r>
            <a:r>
              <a:rPr lang="en-US" dirty="0">
                <a:solidFill>
                  <a:schemeClr val="tx1"/>
                </a:solidFill>
              </a:rPr>
              <a:t>, then its sons are depth </a:t>
            </a:r>
            <a:r>
              <a:rPr lang="en-US" b="1" dirty="0">
                <a:solidFill>
                  <a:schemeClr val="tx1"/>
                </a:solidFill>
              </a:rPr>
              <a:t>d+1</a:t>
            </a:r>
            <a:r>
              <a:rPr lang="en-US" dirty="0">
                <a:solidFill>
                  <a:schemeClr val="tx1"/>
                </a:solidFill>
              </a:rPr>
              <a:t>.  So the WHERE clause is satisfied at each recursive call.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AD88003-8921-4CFB-A48C-0DF4FE79EFE8}"/>
              </a:ext>
            </a:extLst>
          </p:cNvPr>
          <p:cNvCxnSpPr>
            <a:stCxn id="9" idx="1"/>
          </p:cNvCxnSpPr>
          <p:nvPr/>
        </p:nvCxnSpPr>
        <p:spPr>
          <a:xfrm flipH="1" flipV="1">
            <a:off x="4572000" y="5105400"/>
            <a:ext cx="1905000" cy="117873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111AB62-B9A7-46AF-A81C-55DC2B2DC247}"/>
              </a:ext>
            </a:extLst>
          </p:cNvPr>
          <p:cNvCxnSpPr>
            <a:stCxn id="9" idx="1"/>
          </p:cNvCxnSpPr>
          <p:nvPr/>
        </p:nvCxnSpPr>
        <p:spPr>
          <a:xfrm flipH="1">
            <a:off x="4419600" y="5223273"/>
            <a:ext cx="2057400" cy="644127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204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And we need to reconstruct the original function, as usual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sz="2000" dirty="0"/>
              <a:t>;; mark-tree : </a:t>
            </a:r>
            <a:r>
              <a:rPr lang="en-US" sz="2000" dirty="0" err="1"/>
              <a:t>XBintree</a:t>
            </a:r>
            <a:r>
              <a:rPr lang="en-US" sz="2000" dirty="0"/>
              <a:t> -&gt; </a:t>
            </a:r>
            <a:r>
              <a:rPr lang="en-US" sz="2000" dirty="0" err="1"/>
              <a:t>NumberBintree</a:t>
            </a:r>
            <a:endParaRPr lang="en-US" sz="2000" dirty="0"/>
          </a:p>
          <a:p>
            <a:pPr marL="0" indent="0"/>
            <a:r>
              <a:rPr lang="en-US" sz="2000" dirty="0"/>
              <a:t>;; GIVEN: a binary tree t</a:t>
            </a:r>
          </a:p>
          <a:p>
            <a:pPr marL="0" indent="0"/>
            <a:r>
              <a:rPr lang="en-US" sz="2000" dirty="0"/>
              <a:t>;; RETURNS: a tree the same shape as t, but in which </a:t>
            </a:r>
          </a:p>
          <a:p>
            <a:pPr marL="0" indent="0"/>
            <a:r>
              <a:rPr lang="en-US" sz="2000" dirty="0"/>
              <a:t>;; each node is marked with its distance from the top of </a:t>
            </a:r>
          </a:p>
          <a:p>
            <a:pPr marL="0" indent="0"/>
            <a:r>
              <a:rPr lang="en-US" sz="2000" dirty="0"/>
              <a:t>;; the tree</a:t>
            </a:r>
          </a:p>
          <a:p>
            <a:pPr marL="0" indent="0"/>
            <a:r>
              <a:rPr lang="en-US" sz="2000" dirty="0"/>
              <a:t>;; STRATEGY: call a more general function</a:t>
            </a:r>
          </a:p>
          <a:p>
            <a:pPr marL="0" indent="0"/>
            <a:r>
              <a:rPr lang="en-US" sz="2000" dirty="0"/>
              <a:t>(define (mark-tree t)</a:t>
            </a:r>
          </a:p>
          <a:p>
            <a:pPr marL="0" indent="0"/>
            <a:r>
              <a:rPr lang="en-US" sz="2000" dirty="0"/>
              <a:t>  (mark-subtree t 0))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53000" y="4038600"/>
            <a:ext cx="3429000" cy="152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whole tree is a subtree of itself, with its top node is at depth 0, so the invariant of mark-subtree is satisfied the first time it is called.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F316818-5049-4B90-A9B6-A02F8FE0BF97}"/>
              </a:ext>
            </a:extLst>
          </p:cNvPr>
          <p:cNvCxnSpPr>
            <a:cxnSpLocks/>
            <a:stCxn id="4" idx="1"/>
          </p:cNvCxnSpPr>
          <p:nvPr/>
        </p:nvCxnSpPr>
        <p:spPr>
          <a:xfrm flipH="1" flipV="1">
            <a:off x="3962400" y="4419600"/>
            <a:ext cx="990600" cy="38100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4823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Structural Arguments and Context Arguments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this example, we call </a:t>
            </a:r>
            <a:r>
              <a:rPr lang="en-US" b="1" dirty="0" err="1"/>
              <a:t>st</a:t>
            </a:r>
            <a:r>
              <a:rPr lang="en-US" dirty="0"/>
              <a:t> a </a:t>
            </a:r>
            <a:r>
              <a:rPr lang="en-US" i="1" dirty="0">
                <a:solidFill>
                  <a:srgbClr val="FF0000"/>
                </a:solidFill>
              </a:rPr>
              <a:t>structural argument</a:t>
            </a:r>
            <a:r>
              <a:rPr lang="en-US" dirty="0"/>
              <a:t>: we are recurring on the structure of this argument.</a:t>
            </a:r>
          </a:p>
          <a:p>
            <a:r>
              <a:rPr lang="en-US" dirty="0"/>
              <a:t>We call </a:t>
            </a:r>
            <a:r>
              <a:rPr lang="en-US" b="1" dirty="0"/>
              <a:t>d</a:t>
            </a:r>
            <a:r>
              <a:rPr lang="en-US" dirty="0"/>
              <a:t> a </a:t>
            </a:r>
            <a:r>
              <a:rPr lang="en-US" i="1" dirty="0">
                <a:solidFill>
                  <a:srgbClr val="FF0000"/>
                </a:solidFill>
              </a:rPr>
              <a:t>context argument</a:t>
            </a:r>
            <a:r>
              <a:rPr lang="en-US" dirty="0"/>
              <a:t>: it tells us something about the context in which we are working.  It generally changes at each recursive call, because the recursive call is solving the problem in a new or bigger context.</a:t>
            </a:r>
          </a:p>
          <a:p>
            <a:r>
              <a:rPr lang="en-US" dirty="0"/>
              <a:t>The </a:t>
            </a:r>
            <a:r>
              <a:rPr lang="en-US" b="1" dirty="0"/>
              <a:t>WHERE</a:t>
            </a:r>
            <a:r>
              <a:rPr lang="en-US" dirty="0"/>
              <a:t> clause tells us how to </a:t>
            </a:r>
            <a:r>
              <a:rPr lang="en-US" i="1" dirty="0">
                <a:solidFill>
                  <a:srgbClr val="FF0000"/>
                </a:solidFill>
              </a:rPr>
              <a:t>interpret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the context argument as a context.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3074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Let’s do another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Finding the sum of a list of numbers</a:t>
            </a:r>
          </a:p>
          <a:p>
            <a:r>
              <a:rPr lang="en-US" dirty="0"/>
              <a:t>We’ve done this by a simple recursion, but let’s do it a different way.</a:t>
            </a:r>
          </a:p>
          <a:p>
            <a:r>
              <a:rPr lang="en-US" dirty="0"/>
              <a:t>In the simple recursion, we did the addition from right to left.</a:t>
            </a:r>
          </a:p>
          <a:p>
            <a:r>
              <a:rPr lang="en-US" dirty="0"/>
              <a:t>In the new solution, we’ll do it left to right.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853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nl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-sum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NumberList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Number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0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nl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-sum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 0]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[else (+   (first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Font typeface="Arial" pitchFamily="34" charset="0"/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    (</a:t>
            </a:r>
            <a:r>
              <a:rPr lang="en-US" sz="20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nl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-sum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(rest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>
              <a:buFont typeface="Arial" pitchFamily="34" charset="0"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old solution: </a:t>
            </a:r>
            <a:r>
              <a:rPr lang="en-US" dirty="0" err="1"/>
              <a:t>nl</a:t>
            </a:r>
            <a:r>
              <a:rPr lang="en-US" dirty="0"/>
              <a:t>-sum (Lesson 4.1)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038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nl</a:t>
            </a:r>
            <a:r>
              <a:rPr lang="en-US" b="1" dirty="0"/>
              <a:t>-sum</a:t>
            </a:r>
            <a:r>
              <a:rPr lang="en-US" dirty="0"/>
              <a:t> sums from right to left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nl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-sum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(cons 11 (cons 22 (cons 33 empty))))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(+ 11  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nl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-sum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(cons 22 (cons 33 empty))))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(+ 11  (+ 22    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nl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-sum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(cons 33 empty))))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(+ 11  (+ 22    (+ 33    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nl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-sum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empty))))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(+ 11  (+ 22    (+ 33    0)))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(+ 11  (+ 22    33))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(+ 11  55)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= 66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83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E37A3-CCB8-4DC7-97A0-D45518AD6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different solution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E786774-CB9F-4095-A436-0AC2DE514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000" dirty="0"/>
              <a:t>(define (</a:t>
            </a:r>
            <a:r>
              <a:rPr lang="en-US" sz="2000" dirty="0" err="1"/>
              <a:t>sublist</a:t>
            </a:r>
            <a:r>
              <a:rPr lang="en-US" sz="2000" dirty="0"/>
              <a:t>-sum so-far unsummed)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  (cond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    [(empty? unsummed) so-far]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    [else (</a:t>
            </a:r>
            <a:r>
              <a:rPr lang="en-US" sz="2000" dirty="0" err="1"/>
              <a:t>sublist</a:t>
            </a:r>
            <a:r>
              <a:rPr lang="en-US" sz="2000" dirty="0"/>
              <a:t>-sum (+ so-far (first unsummed))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                       (rest unsummed))]))</a:t>
            </a:r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(define (list-sum l)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  (</a:t>
            </a:r>
            <a:r>
              <a:rPr lang="en-US" sz="2000" dirty="0" err="1"/>
              <a:t>sublist</a:t>
            </a:r>
            <a:r>
              <a:rPr lang="en-US" sz="2000" dirty="0"/>
              <a:t>-sum 0 l))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982035-1462-4649-9DB1-185A1D8A1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824F14-9B1E-41D9-9932-D62E149E7D2D}"/>
              </a:ext>
            </a:extLst>
          </p:cNvPr>
          <p:cNvSpPr txBox="1"/>
          <p:nvPr/>
        </p:nvSpPr>
        <p:spPr>
          <a:xfrm>
            <a:off x="4569438" y="3429000"/>
            <a:ext cx="2593362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Think about this definition for a minute.  Can you figure out how it works?</a:t>
            </a:r>
          </a:p>
        </p:txBody>
      </p:sp>
    </p:spTree>
    <p:extLst>
      <p:ext uri="{BB962C8B-B14F-4D97-AF65-F5344CB8AC3E}">
        <p14:creationId xmlns:p14="http://schemas.microsoft.com/office/powerpoint/2010/main" val="473982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4EE91-4E38-4251-9890-CF0812E3C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Key Points for Lesson 7.2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7657C-C4DA-46FC-87B2-46FA2010C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Sometimes our function needs more information than simply its place in a decision tree.</a:t>
            </a:r>
          </a:p>
          <a:p>
            <a:r>
              <a:rPr lang="en-US" dirty="0"/>
              <a:t>We often capture this information in a </a:t>
            </a:r>
            <a:r>
              <a:rPr lang="en-US" i="1" dirty="0">
                <a:solidFill>
                  <a:srgbClr val="FF0000"/>
                </a:solidFill>
              </a:rPr>
              <a:t>context variable</a:t>
            </a:r>
            <a:r>
              <a:rPr lang="en-US" i="1" dirty="0"/>
              <a:t>.</a:t>
            </a:r>
          </a:p>
          <a:p>
            <a:r>
              <a:rPr lang="en-US" dirty="0"/>
              <a:t>A context variable is an abstraction of the information that we “pass over” when we recur on a structure.</a:t>
            </a:r>
          </a:p>
          <a:p>
            <a:r>
              <a:rPr lang="en-US" dirty="0"/>
              <a:t>The invariant serves as a kind of interpretation for the data in the context variable.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74233A-56E5-4A43-AE19-9782F5CD0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487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9DC25-A1B9-4B6D-8132-3173C7B29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watch this one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7C8A7-98EF-4113-B1C4-5B7B5F87E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r>
              <a:rPr lang="en-US" sz="2200" dirty="0"/>
              <a:t>  (</a:t>
            </a:r>
            <a:r>
              <a:rPr lang="en-US" sz="2200" dirty="0">
                <a:solidFill>
                  <a:srgbClr val="FF0000"/>
                </a:solidFill>
              </a:rPr>
              <a:t>list-sum</a:t>
            </a:r>
            <a:r>
              <a:rPr lang="en-US" sz="2200" dirty="0"/>
              <a:t>      (cons 11 (cons 22 (cons 33 empty))))</a:t>
            </a:r>
          </a:p>
          <a:p>
            <a:r>
              <a:rPr lang="en-US" sz="2200" dirty="0"/>
              <a:t>= (</a:t>
            </a:r>
            <a:r>
              <a:rPr lang="en-US" sz="2200" dirty="0" err="1">
                <a:solidFill>
                  <a:srgbClr val="FF0000"/>
                </a:solidFill>
              </a:rPr>
              <a:t>sublist</a:t>
            </a:r>
            <a:r>
              <a:rPr lang="en-US" sz="2200" dirty="0">
                <a:solidFill>
                  <a:srgbClr val="FF0000"/>
                </a:solidFill>
              </a:rPr>
              <a:t>-sum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0070C0"/>
                </a:solidFill>
              </a:rPr>
              <a:t>0</a:t>
            </a:r>
            <a:r>
              <a:rPr lang="en-US" sz="2200" dirty="0"/>
              <a:t> (cons 11 (cons 22 (cons 33 empty))))</a:t>
            </a:r>
          </a:p>
          <a:p>
            <a:r>
              <a:rPr lang="en-US" sz="2200" dirty="0"/>
              <a:t>= (</a:t>
            </a:r>
            <a:r>
              <a:rPr lang="en-US" sz="2200" dirty="0" err="1">
                <a:solidFill>
                  <a:srgbClr val="FF0000"/>
                </a:solidFill>
              </a:rPr>
              <a:t>sublist</a:t>
            </a:r>
            <a:r>
              <a:rPr lang="en-US" sz="2200" dirty="0">
                <a:solidFill>
                  <a:srgbClr val="FF0000"/>
                </a:solidFill>
              </a:rPr>
              <a:t>-sum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0070C0"/>
                </a:solidFill>
              </a:rPr>
              <a:t>11</a:t>
            </a:r>
            <a:r>
              <a:rPr lang="en-US" sz="2200" dirty="0"/>
              <a:t>         (cons 22 (cons 33 empty)))</a:t>
            </a:r>
          </a:p>
          <a:p>
            <a:r>
              <a:rPr lang="en-US" sz="2200" dirty="0"/>
              <a:t>= (</a:t>
            </a:r>
            <a:r>
              <a:rPr lang="en-US" sz="2200" dirty="0" err="1">
                <a:solidFill>
                  <a:srgbClr val="FF0000"/>
                </a:solidFill>
              </a:rPr>
              <a:t>sublist</a:t>
            </a:r>
            <a:r>
              <a:rPr lang="en-US" sz="2200" dirty="0">
                <a:solidFill>
                  <a:srgbClr val="FF0000"/>
                </a:solidFill>
              </a:rPr>
              <a:t>-sum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0070C0"/>
                </a:solidFill>
              </a:rPr>
              <a:t>33</a:t>
            </a:r>
            <a:r>
              <a:rPr lang="en-US" sz="2200" dirty="0"/>
              <a:t>                  (cons 33 empty))</a:t>
            </a:r>
          </a:p>
          <a:p>
            <a:r>
              <a:rPr lang="en-US" sz="2200" dirty="0"/>
              <a:t>= (</a:t>
            </a:r>
            <a:r>
              <a:rPr lang="en-US" sz="2200" dirty="0" err="1">
                <a:solidFill>
                  <a:srgbClr val="FF0000"/>
                </a:solidFill>
              </a:rPr>
              <a:t>sublist</a:t>
            </a:r>
            <a:r>
              <a:rPr lang="en-US" sz="2200" dirty="0">
                <a:solidFill>
                  <a:srgbClr val="FF0000"/>
                </a:solidFill>
              </a:rPr>
              <a:t>-sum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0070C0"/>
                </a:solidFill>
              </a:rPr>
              <a:t>66</a:t>
            </a:r>
            <a:r>
              <a:rPr lang="en-US" sz="2200" dirty="0"/>
              <a:t>                           empty)</a:t>
            </a:r>
          </a:p>
          <a:p>
            <a:r>
              <a:rPr lang="en-US" sz="2200" dirty="0"/>
              <a:t>= </a:t>
            </a:r>
            <a:r>
              <a:rPr lang="en-US" sz="2200" dirty="0">
                <a:solidFill>
                  <a:srgbClr val="0070C0"/>
                </a:solidFill>
              </a:rPr>
              <a:t>66</a:t>
            </a:r>
            <a:endParaRPr lang="en-US" sz="2200" dirty="0"/>
          </a:p>
          <a:p>
            <a:endParaRPr lang="en-US" sz="2200" dirty="0"/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B6CC7-20CF-4F25-90F9-45495EAE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4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1A7AAD6-6D0C-45DB-8E10-FB3CA16F6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This function works from left to right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895AAB-4611-448A-AE42-172E0A35A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first argument to </a:t>
            </a:r>
            <a:r>
              <a:rPr lang="en-US" dirty="0" err="1"/>
              <a:t>sublist</a:t>
            </a:r>
            <a:r>
              <a:rPr lang="en-US" dirty="0"/>
              <a:t>-sum is the sum of all the elements we’ve looked at “so far”.</a:t>
            </a:r>
          </a:p>
          <a:p>
            <a:r>
              <a:rPr lang="en-US" dirty="0"/>
              <a:t>This is a context argument: at each recursive call, represents the context in which </a:t>
            </a:r>
            <a:r>
              <a:rPr lang="en-US" dirty="0" err="1"/>
              <a:t>sublist</a:t>
            </a:r>
            <a:r>
              <a:rPr lang="en-US" dirty="0"/>
              <a:t>-sum is called.</a:t>
            </a:r>
          </a:p>
          <a:p>
            <a:r>
              <a:rPr lang="en-US" dirty="0"/>
              <a:t>We say that it </a:t>
            </a:r>
            <a:r>
              <a:rPr lang="en-US" i="1" dirty="0">
                <a:solidFill>
                  <a:srgbClr val="FF0000"/>
                </a:solidFill>
              </a:rPr>
              <a:t>abstracts</a:t>
            </a:r>
            <a:r>
              <a:rPr lang="en-US" dirty="0"/>
              <a:t> the context:  it keeps only as much information about the context as the function needs.</a:t>
            </a:r>
          </a:p>
          <a:p>
            <a:r>
              <a:rPr lang="en-US" dirty="0"/>
              <a:t>Let’s write down a proper invariant to document this: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8648C7-4950-4830-BA21-F5F7BD966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6500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E2B782A-CC25-4CF5-9D87-791655A57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Invariant for </a:t>
            </a:r>
            <a:r>
              <a:rPr lang="en-US" b="1" dirty="0" err="1"/>
              <a:t>sublist</a:t>
            </a:r>
            <a:r>
              <a:rPr lang="en-US" b="1" dirty="0"/>
              <a:t>-sum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1113E9-1C87-433F-AEE0-330E53420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;; </a:t>
            </a:r>
            <a:r>
              <a:rPr lang="en-US" dirty="0" err="1"/>
              <a:t>sublist</a:t>
            </a:r>
            <a:r>
              <a:rPr lang="en-US" dirty="0"/>
              <a:t>-sum : Number </a:t>
            </a:r>
            <a:r>
              <a:rPr lang="en-US" dirty="0" err="1"/>
              <a:t>NumberList</a:t>
            </a:r>
            <a:r>
              <a:rPr lang="en-US" dirty="0"/>
              <a:t> -&gt; Number</a:t>
            </a:r>
          </a:p>
          <a:p>
            <a:r>
              <a:rPr lang="en-US" dirty="0"/>
              <a:t>;; GIVEN: a number 'so-far' and a list of numbers 'unsummed'</a:t>
            </a:r>
          </a:p>
          <a:p>
            <a:r>
              <a:rPr lang="en-US" dirty="0">
                <a:solidFill>
                  <a:srgbClr val="00B050"/>
                </a:solidFill>
              </a:rPr>
              <a:t>;; WHERE: 'unsummed' is a </a:t>
            </a:r>
            <a:r>
              <a:rPr lang="en-US" dirty="0" err="1">
                <a:solidFill>
                  <a:srgbClr val="00B050"/>
                </a:solidFill>
              </a:rPr>
              <a:t>sublist</a:t>
            </a:r>
            <a:r>
              <a:rPr lang="en-US" dirty="0">
                <a:solidFill>
                  <a:srgbClr val="00B050"/>
                </a:solidFill>
              </a:rPr>
              <a:t> of some list 'whole-list'</a:t>
            </a:r>
          </a:p>
          <a:p>
            <a:r>
              <a:rPr lang="en-US" dirty="0">
                <a:solidFill>
                  <a:srgbClr val="00B050"/>
                </a:solidFill>
              </a:rPr>
              <a:t>;; AND:   so-far is the sum of all the elements to the left of</a:t>
            </a:r>
          </a:p>
          <a:p>
            <a:r>
              <a:rPr lang="en-US" dirty="0">
                <a:solidFill>
                  <a:srgbClr val="00B050"/>
                </a:solidFill>
              </a:rPr>
              <a:t>;;        unsummed in whole-list</a:t>
            </a:r>
          </a:p>
          <a:p>
            <a:r>
              <a:rPr lang="en-US" dirty="0"/>
              <a:t>;; RETURNS: the sum of all the elements in whole-list.</a:t>
            </a:r>
          </a:p>
          <a:p>
            <a:r>
              <a:rPr lang="en-US" dirty="0"/>
              <a:t>;; EXAMPLE:</a:t>
            </a:r>
          </a:p>
          <a:p>
            <a:r>
              <a:rPr lang="en-US" dirty="0"/>
              <a:t>;; (</a:t>
            </a:r>
            <a:r>
              <a:rPr lang="en-US" dirty="0" err="1"/>
              <a:t>sublist</a:t>
            </a:r>
            <a:r>
              <a:rPr lang="en-US" dirty="0"/>
              <a:t>-sum 5 (list 2 3 4)) = 14  [whole-list was (3 2 2 3 4)]</a:t>
            </a:r>
          </a:p>
          <a:p>
            <a:r>
              <a:rPr lang="en-US" dirty="0"/>
              <a:t>;; (</a:t>
            </a:r>
            <a:r>
              <a:rPr lang="en-US" dirty="0" err="1"/>
              <a:t>sublist</a:t>
            </a:r>
            <a:r>
              <a:rPr lang="en-US" dirty="0"/>
              <a:t>-sum 5 (list 2 3 4)) = 14  [whole-list was (3 1 1 2 3 4)]</a:t>
            </a:r>
          </a:p>
          <a:p>
            <a:r>
              <a:rPr lang="en-US" dirty="0"/>
              <a:t>;; note that a given set of arguments might correspond to different</a:t>
            </a:r>
          </a:p>
          <a:p>
            <a:r>
              <a:rPr lang="en-US" dirty="0"/>
              <a:t>;; values of 'whole-list'.  All we care about whole-list is that the</a:t>
            </a:r>
          </a:p>
          <a:p>
            <a:r>
              <a:rPr lang="en-US" dirty="0"/>
              <a:t>;; sum of its elements before the (list 2 3 4) is exactly 5.</a:t>
            </a:r>
          </a:p>
          <a:p>
            <a:r>
              <a:rPr lang="en-US" dirty="0"/>
              <a:t>;; STRATEGY:</a:t>
            </a:r>
          </a:p>
          <a:p>
            <a:r>
              <a:rPr lang="en-US" dirty="0"/>
              <a:t>;; observer pattern for </a:t>
            </a:r>
            <a:r>
              <a:rPr lang="en-US" dirty="0" err="1"/>
              <a:t>NumberList</a:t>
            </a:r>
            <a:r>
              <a:rPr lang="en-US" dirty="0"/>
              <a:t> on 'unsummed'</a:t>
            </a:r>
          </a:p>
          <a:p>
            <a:r>
              <a:rPr lang="en-US" dirty="0"/>
              <a:t>(define (</a:t>
            </a:r>
            <a:r>
              <a:rPr lang="en-US" dirty="0" err="1"/>
              <a:t>sublist</a:t>
            </a:r>
            <a:r>
              <a:rPr lang="en-US" dirty="0"/>
              <a:t>-sum so-far unsummed)</a:t>
            </a:r>
          </a:p>
          <a:p>
            <a:r>
              <a:rPr lang="en-US" dirty="0"/>
              <a:t>  (cond</a:t>
            </a:r>
          </a:p>
          <a:p>
            <a:r>
              <a:rPr lang="en-US" dirty="0"/>
              <a:t>    [(empty? unsummed) so-far]</a:t>
            </a:r>
          </a:p>
          <a:p>
            <a:r>
              <a:rPr lang="en-US" dirty="0"/>
              <a:t>    [else (</a:t>
            </a:r>
            <a:r>
              <a:rPr lang="en-US" dirty="0" err="1"/>
              <a:t>sublist</a:t>
            </a:r>
            <a:r>
              <a:rPr lang="en-US" dirty="0"/>
              <a:t>-sum (+ so-far (first unsummed))</a:t>
            </a:r>
          </a:p>
          <a:p>
            <a:r>
              <a:rPr lang="en-US" dirty="0"/>
              <a:t>                       (rest unsummed))]))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2CD564-0565-4045-9472-A885619EF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22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88A198-0663-42BC-91AA-121F808E3522}"/>
              </a:ext>
            </a:extLst>
          </p:cNvPr>
          <p:cNvSpPr txBox="1"/>
          <p:nvPr/>
        </p:nvSpPr>
        <p:spPr>
          <a:xfrm>
            <a:off x="6172200" y="4222904"/>
            <a:ext cx="2133600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so-far</a:t>
            </a:r>
            <a:r>
              <a:rPr lang="en-US" dirty="0"/>
              <a:t> is the sum of the elements on </a:t>
            </a:r>
            <a:r>
              <a:rPr lang="en-US" b="1" dirty="0"/>
              <a:t>whole-list</a:t>
            </a:r>
            <a:r>
              <a:rPr lang="en-US" dirty="0"/>
              <a:t> that we’ve looked at so far; </a:t>
            </a:r>
            <a:r>
              <a:rPr lang="en-US" b="1" dirty="0"/>
              <a:t>unsummed</a:t>
            </a:r>
            <a:r>
              <a:rPr lang="en-US" dirty="0"/>
              <a:t> is the portion of the list that we haven’t summed yet.</a:t>
            </a:r>
          </a:p>
        </p:txBody>
      </p:sp>
    </p:spTree>
    <p:extLst>
      <p:ext uri="{BB962C8B-B14F-4D97-AF65-F5344CB8AC3E}">
        <p14:creationId xmlns:p14="http://schemas.microsoft.com/office/powerpoint/2010/main" val="29794214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Recipe for context arguments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7834610"/>
              </p:ext>
            </p:extLst>
          </p:nvPr>
        </p:nvGraphicFramePr>
        <p:xfrm>
          <a:off x="990600" y="1600200"/>
          <a:ext cx="7467600" cy="4637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380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Recipe for context arguments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3454">
                <a:tc>
                  <a:txBody>
                    <a:bodyPr/>
                    <a:lstStyle/>
                    <a:p>
                      <a:r>
                        <a:rPr lang="en-US" sz="2400" dirty="0"/>
                        <a:t>Is information being lost</a:t>
                      </a:r>
                      <a:r>
                        <a:rPr lang="en-US" sz="2400" baseline="0" dirty="0"/>
                        <a:t> when you do a structural recursion? If so, what?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5236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Formulate a generalized version of the problem 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that works on a substructure of your original. Add a context argument that represents the information "above" the substructure.  Document the purpose of the context argument as an invariant in your purpose statement.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6048">
                <a:tc>
                  <a:txBody>
                    <a:bodyPr/>
                    <a:lstStyle/>
                    <a:p>
                      <a:r>
                        <a:rPr lang="en-US" sz="2400" dirty="0"/>
                        <a:t>Design and test the generalized function.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3454">
                <a:tc>
                  <a:txBody>
                    <a:bodyPr/>
                    <a:lstStyle/>
                    <a:p>
                      <a:r>
                        <a:rPr lang="en-US" sz="2400" dirty="0"/>
                        <a:t>Define</a:t>
                      </a:r>
                      <a:r>
                        <a:rPr lang="en-US" sz="2400" baseline="0" dirty="0"/>
                        <a:t> your original function in terms of the generalized one by supplying an initial value for the context argument.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2160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Wait: what do we mean by "above"?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1981200" y="1981200"/>
            <a:ext cx="2097880" cy="685800"/>
            <a:chOff x="1981200" y="1981200"/>
            <a:chExt cx="2097880" cy="685800"/>
          </a:xfrm>
        </p:grpSpPr>
        <p:grpSp>
          <p:nvGrpSpPr>
            <p:cNvPr id="21" name="Group 5"/>
            <p:cNvGrpSpPr>
              <a:grpSpLocks/>
            </p:cNvGrpSpPr>
            <p:nvPr/>
          </p:nvGrpSpPr>
          <p:grpSpPr bwMode="auto">
            <a:xfrm>
              <a:off x="2326483" y="1981200"/>
              <a:ext cx="1222376" cy="304800"/>
              <a:chOff x="1392" y="1536"/>
              <a:chExt cx="480" cy="192"/>
            </a:xfrm>
          </p:grpSpPr>
          <p:sp>
            <p:nvSpPr>
              <p:cNvPr id="37" name="Rectangle 6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Rectangle 7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" name="Line 13"/>
            <p:cNvSpPr>
              <a:spLocks noChangeShapeType="1"/>
            </p:cNvSpPr>
            <p:nvPr/>
          </p:nvSpPr>
          <p:spPr bwMode="auto">
            <a:xfrm flipH="1">
              <a:off x="1981200" y="2133600"/>
              <a:ext cx="645582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>
              <a:off x="3240880" y="2133600"/>
              <a:ext cx="838200" cy="5334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/>
        </p:nvGrpSpPr>
        <p:grpSpPr>
          <a:xfrm>
            <a:off x="4224739" y="3352800"/>
            <a:ext cx="2097880" cy="685800"/>
            <a:chOff x="1981200" y="1981200"/>
            <a:chExt cx="2097880" cy="685800"/>
          </a:xfrm>
        </p:grpSpPr>
        <p:grpSp>
          <p:nvGrpSpPr>
            <p:cNvPr id="53" name="Group 5"/>
            <p:cNvGrpSpPr>
              <a:grpSpLocks/>
            </p:cNvGrpSpPr>
            <p:nvPr/>
          </p:nvGrpSpPr>
          <p:grpSpPr bwMode="auto">
            <a:xfrm>
              <a:off x="2326483" y="1981200"/>
              <a:ext cx="1222376" cy="304800"/>
              <a:chOff x="1392" y="1536"/>
              <a:chExt cx="480" cy="192"/>
            </a:xfrm>
          </p:grpSpPr>
          <p:sp>
            <p:nvSpPr>
              <p:cNvPr id="56" name="Rectangle 6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Rectangle 7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4" name="Line 13"/>
            <p:cNvSpPr>
              <a:spLocks noChangeShapeType="1"/>
            </p:cNvSpPr>
            <p:nvPr/>
          </p:nvSpPr>
          <p:spPr bwMode="auto">
            <a:xfrm flipH="1">
              <a:off x="1981200" y="2133600"/>
              <a:ext cx="645582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5" name="Straight Arrow Connector 54"/>
            <p:cNvCxnSpPr/>
            <p:nvPr/>
          </p:nvCxnSpPr>
          <p:spPr>
            <a:xfrm>
              <a:off x="3240880" y="2133600"/>
              <a:ext cx="838200" cy="5334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5338107" y="4038600"/>
            <a:ext cx="2097880" cy="685800"/>
            <a:chOff x="1981200" y="1981200"/>
            <a:chExt cx="2097880" cy="685800"/>
          </a:xfrm>
        </p:grpSpPr>
        <p:grpSp>
          <p:nvGrpSpPr>
            <p:cNvPr id="59" name="Group 5"/>
            <p:cNvGrpSpPr>
              <a:grpSpLocks/>
            </p:cNvGrpSpPr>
            <p:nvPr/>
          </p:nvGrpSpPr>
          <p:grpSpPr bwMode="auto">
            <a:xfrm>
              <a:off x="2326483" y="1981200"/>
              <a:ext cx="1222376" cy="304800"/>
              <a:chOff x="1392" y="1536"/>
              <a:chExt cx="480" cy="192"/>
            </a:xfrm>
          </p:grpSpPr>
          <p:sp>
            <p:nvSpPr>
              <p:cNvPr id="62" name="Rectangle 6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Rectangle 7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0" name="Line 13"/>
            <p:cNvSpPr>
              <a:spLocks noChangeShapeType="1"/>
            </p:cNvSpPr>
            <p:nvPr/>
          </p:nvSpPr>
          <p:spPr bwMode="auto">
            <a:xfrm flipH="1">
              <a:off x="1981200" y="2133600"/>
              <a:ext cx="645582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>
              <a:off x="3240880" y="2133600"/>
              <a:ext cx="838200" cy="5334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/>
          <p:cNvGrpSpPr/>
          <p:nvPr/>
        </p:nvGrpSpPr>
        <p:grpSpPr>
          <a:xfrm>
            <a:off x="6477000" y="4724400"/>
            <a:ext cx="2097880" cy="685800"/>
            <a:chOff x="1981200" y="1981200"/>
            <a:chExt cx="2097880" cy="685800"/>
          </a:xfrm>
        </p:grpSpPr>
        <p:grpSp>
          <p:nvGrpSpPr>
            <p:cNvPr id="65" name="Group 5"/>
            <p:cNvGrpSpPr>
              <a:grpSpLocks/>
            </p:cNvGrpSpPr>
            <p:nvPr/>
          </p:nvGrpSpPr>
          <p:grpSpPr bwMode="auto">
            <a:xfrm>
              <a:off x="2326483" y="1981200"/>
              <a:ext cx="1222376" cy="304800"/>
              <a:chOff x="1392" y="1536"/>
              <a:chExt cx="480" cy="192"/>
            </a:xfrm>
          </p:grpSpPr>
          <p:sp>
            <p:nvSpPr>
              <p:cNvPr id="68" name="Rectangle 6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Rectangle 7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6" name="Line 13"/>
            <p:cNvSpPr>
              <a:spLocks noChangeShapeType="1"/>
            </p:cNvSpPr>
            <p:nvPr/>
          </p:nvSpPr>
          <p:spPr bwMode="auto">
            <a:xfrm flipH="1">
              <a:off x="1981200" y="2133600"/>
              <a:ext cx="645582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>
              <a:off x="3240880" y="2133600"/>
              <a:ext cx="838200" cy="5334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/>
          <p:cNvGrpSpPr/>
          <p:nvPr/>
        </p:nvGrpSpPr>
        <p:grpSpPr>
          <a:xfrm>
            <a:off x="3081335" y="2667000"/>
            <a:ext cx="2097880" cy="685800"/>
            <a:chOff x="1981200" y="1981200"/>
            <a:chExt cx="2097880" cy="685800"/>
          </a:xfrm>
        </p:grpSpPr>
        <p:grpSp>
          <p:nvGrpSpPr>
            <p:cNvPr id="71" name="Group 5"/>
            <p:cNvGrpSpPr>
              <a:grpSpLocks/>
            </p:cNvGrpSpPr>
            <p:nvPr/>
          </p:nvGrpSpPr>
          <p:grpSpPr bwMode="auto">
            <a:xfrm>
              <a:off x="2326483" y="1981200"/>
              <a:ext cx="1222376" cy="304800"/>
              <a:chOff x="1392" y="1536"/>
              <a:chExt cx="480" cy="192"/>
            </a:xfrm>
          </p:grpSpPr>
          <p:sp>
            <p:nvSpPr>
              <p:cNvPr id="74" name="Rectangle 6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Rectangle 7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2" name="Line 13"/>
            <p:cNvSpPr>
              <a:spLocks noChangeShapeType="1"/>
            </p:cNvSpPr>
            <p:nvPr/>
          </p:nvSpPr>
          <p:spPr bwMode="auto">
            <a:xfrm flipH="1">
              <a:off x="1981200" y="2133600"/>
              <a:ext cx="645582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3" name="Straight Arrow Connector 72"/>
            <p:cNvCxnSpPr/>
            <p:nvPr/>
          </p:nvCxnSpPr>
          <p:spPr>
            <a:xfrm>
              <a:off x="3240880" y="2133600"/>
              <a:ext cx="838200" cy="5334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TextBox 75"/>
          <p:cNvSpPr txBox="1"/>
          <p:nvPr/>
        </p:nvSpPr>
        <p:spPr>
          <a:xfrm>
            <a:off x="1680476" y="2667000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11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176276" y="5410200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55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059451" y="4736812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44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924015" y="4038600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33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780611" y="3365212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22</a:t>
            </a:r>
          </a:p>
        </p:txBody>
      </p:sp>
      <p:sp>
        <p:nvSpPr>
          <p:cNvPr id="81" name="Left Brace 80"/>
          <p:cNvSpPr/>
          <p:nvPr/>
        </p:nvSpPr>
        <p:spPr>
          <a:xfrm rot="18130451">
            <a:off x="2386661" y="2661650"/>
            <a:ext cx="533401" cy="2903794"/>
          </a:xfrm>
          <a:prstGeom prst="leftBrace">
            <a:avLst/>
          </a:prstGeom>
          <a:ln w="1270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569116" y="5092987"/>
            <a:ext cx="3655622" cy="12192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These nodes are "above" the sublist (44 55 ...)</a:t>
            </a:r>
          </a:p>
        </p:txBody>
      </p:sp>
      <p:sp>
        <p:nvSpPr>
          <p:cNvPr id="83" name="Rectangle 82"/>
          <p:cNvSpPr/>
          <p:nvPr/>
        </p:nvSpPr>
        <p:spPr>
          <a:xfrm>
            <a:off x="6096000" y="1981200"/>
            <a:ext cx="2971799" cy="9144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The sublist (44 55 ...)</a:t>
            </a:r>
          </a:p>
        </p:txBody>
      </p:sp>
      <p:sp>
        <p:nvSpPr>
          <p:cNvPr id="84" name="Freeform 83"/>
          <p:cNvSpPr/>
          <p:nvPr/>
        </p:nvSpPr>
        <p:spPr>
          <a:xfrm>
            <a:off x="6457950" y="2905125"/>
            <a:ext cx="1325625" cy="1133475"/>
          </a:xfrm>
          <a:custGeom>
            <a:avLst/>
            <a:gdLst>
              <a:gd name="connsiteX0" fmla="*/ 1152525 w 1325625"/>
              <a:gd name="connsiteY0" fmla="*/ 0 h 1133475"/>
              <a:gd name="connsiteX1" fmla="*/ 1257300 w 1325625"/>
              <a:gd name="connsiteY1" fmla="*/ 514350 h 1133475"/>
              <a:gd name="connsiteX2" fmla="*/ 247650 w 1325625"/>
              <a:gd name="connsiteY2" fmla="*/ 495300 h 1133475"/>
              <a:gd name="connsiteX3" fmla="*/ 0 w 1325625"/>
              <a:gd name="connsiteY3" fmla="*/ 1133475 h 1133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5625" h="1133475">
                <a:moveTo>
                  <a:pt x="1152525" y="0"/>
                </a:moveTo>
                <a:cubicBezTo>
                  <a:pt x="1280318" y="215900"/>
                  <a:pt x="1408112" y="431800"/>
                  <a:pt x="1257300" y="514350"/>
                </a:cubicBezTo>
                <a:cubicBezTo>
                  <a:pt x="1106488" y="596900"/>
                  <a:pt x="457200" y="392113"/>
                  <a:pt x="247650" y="495300"/>
                </a:cubicBezTo>
                <a:cubicBezTo>
                  <a:pt x="38100" y="598487"/>
                  <a:pt x="19050" y="865981"/>
                  <a:pt x="0" y="1133475"/>
                </a:cubicBezTo>
              </a:path>
            </a:pathLst>
          </a:custGeom>
          <a:noFill/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1025067" y="4292888"/>
            <a:ext cx="1508583" cy="802987"/>
          </a:xfrm>
          <a:custGeom>
            <a:avLst/>
            <a:gdLst>
              <a:gd name="connsiteX0" fmla="*/ 489408 w 1508583"/>
              <a:gd name="connsiteY0" fmla="*/ 802987 h 802987"/>
              <a:gd name="connsiteX1" fmla="*/ 22683 w 1508583"/>
              <a:gd name="connsiteY1" fmla="*/ 2887 h 802987"/>
              <a:gd name="connsiteX2" fmla="*/ 1127583 w 1508583"/>
              <a:gd name="connsiteY2" fmla="*/ 517237 h 802987"/>
              <a:gd name="connsiteX3" fmla="*/ 1508583 w 1508583"/>
              <a:gd name="connsiteY3" fmla="*/ 31462 h 802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8583" h="802987">
                <a:moveTo>
                  <a:pt x="489408" y="802987"/>
                </a:moveTo>
                <a:cubicBezTo>
                  <a:pt x="202864" y="426749"/>
                  <a:pt x="-83679" y="50512"/>
                  <a:pt x="22683" y="2887"/>
                </a:cubicBezTo>
                <a:cubicBezTo>
                  <a:pt x="129045" y="-44738"/>
                  <a:pt x="879933" y="512475"/>
                  <a:pt x="1127583" y="517237"/>
                </a:cubicBezTo>
                <a:cubicBezTo>
                  <a:pt x="1375233" y="521999"/>
                  <a:pt x="1441908" y="276730"/>
                  <a:pt x="1508583" y="31462"/>
                </a:cubicBezTo>
              </a:path>
            </a:pathLst>
          </a:custGeom>
          <a:noFill/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6367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4EE91-4E38-4251-9890-CF0812E3C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Review: Key Points for Lesson 7.2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7657C-C4DA-46FC-87B2-46FA2010C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Sometimes our function needs more information than simply its place in a decision tree.</a:t>
            </a:r>
          </a:p>
          <a:p>
            <a:r>
              <a:rPr lang="en-US" dirty="0"/>
              <a:t>We often capture this information in a </a:t>
            </a:r>
            <a:r>
              <a:rPr lang="en-US" i="1" dirty="0">
                <a:solidFill>
                  <a:srgbClr val="FF0000"/>
                </a:solidFill>
              </a:rPr>
              <a:t>context variable</a:t>
            </a:r>
            <a:r>
              <a:rPr lang="en-US" i="1" dirty="0"/>
              <a:t>.</a:t>
            </a:r>
          </a:p>
          <a:p>
            <a:r>
              <a:rPr lang="en-US" dirty="0"/>
              <a:t>A context variable is an abstraction of the information that we “pass over” when we recur on a structure.</a:t>
            </a:r>
          </a:p>
          <a:p>
            <a:r>
              <a:rPr lang="en-US" dirty="0"/>
              <a:t>The invariant serves as a kind of interpretation for the data in the context variable.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74233A-56E5-4A43-AE19-9782F5CD0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3684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07-2-1-mark-depth.rkt and 07-2-2-sum-list.rt</a:t>
            </a:r>
          </a:p>
          <a:p>
            <a:r>
              <a:rPr lang="en-US" dirty="0"/>
              <a:t>If you have questions about this lesson, ask them on Piazza.</a:t>
            </a:r>
          </a:p>
          <a:p>
            <a:r>
              <a:rPr lang="en-US" dirty="0"/>
              <a:t>Do Guided Practices 7.1 and 7.2 </a:t>
            </a:r>
          </a:p>
          <a:p>
            <a:pPr lvl="1"/>
            <a:r>
              <a:rPr lang="en-US" dirty="0"/>
              <a:t>Be sure to do GP7.2, since it introduces material not covered in </a:t>
            </a:r>
            <a:r>
              <a:rPr lang="en-US"/>
              <a:t>the slides!</a:t>
            </a:r>
            <a:endParaRPr lang="en-US" dirty="0"/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6DE1-096B-4EDD-A00F-DA0292705DA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68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do an example.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(define-struct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-node (left data right))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A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XBintree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is either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-- empty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-- (make-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-node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XBintree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X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XBintree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4525-021D-496D-B39D-9668564A137C}" type="slidenum">
              <a:rPr lang="en-US" smtClean="0"/>
              <a:t>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648200" y="4191000"/>
            <a:ext cx="3505200" cy="2133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A </a:t>
            </a:r>
            <a:r>
              <a:rPr lang="en-US" b="1" dirty="0" err="1">
                <a:solidFill>
                  <a:schemeClr val="tx1"/>
                </a:solidFill>
              </a:rPr>
              <a:t>XBintree</a:t>
            </a:r>
            <a:r>
              <a:rPr lang="en-US" dirty="0">
                <a:solidFill>
                  <a:schemeClr val="tx1"/>
                </a:solidFill>
              </a:rPr>
              <a:t> is a binary tree with a value of type </a:t>
            </a:r>
            <a:r>
              <a:rPr lang="en-US" b="1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 in each of its nodes.  For example, you might have  </a:t>
            </a:r>
            <a:r>
              <a:rPr lang="en-US" b="1" dirty="0" err="1">
                <a:solidFill>
                  <a:schemeClr val="tx1"/>
                </a:solidFill>
              </a:rPr>
              <a:t>SardineBintree</a:t>
            </a:r>
            <a:r>
              <a:rPr lang="en-US" dirty="0">
                <a:solidFill>
                  <a:schemeClr val="tx1"/>
                </a:solidFill>
              </a:rPr>
              <a:t>. This is, of course, a different notion of binary tree than we saw in Lesson 5.1.</a:t>
            </a:r>
          </a:p>
        </p:txBody>
      </p:sp>
    </p:spTree>
    <p:extLst>
      <p:ext uri="{BB962C8B-B14F-4D97-AF65-F5344CB8AC3E}">
        <p14:creationId xmlns:p14="http://schemas.microsoft.com/office/powerpoint/2010/main" val="942647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mark-depth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mark-depth :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XBintree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-&gt;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NumberBintree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RETURNS: a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like the original, but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with each node labeled by its depth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4525-021D-496D-B39D-9668564A137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197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4525-021D-496D-B39D-9668564A137C}" type="slidenum">
              <a:rPr lang="en-US" smtClean="0"/>
              <a:t>5</a:t>
            </a:fld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4876800" y="1638300"/>
            <a:ext cx="3912348" cy="2895600"/>
            <a:chOff x="381000" y="1600200"/>
            <a:chExt cx="3912348" cy="2895600"/>
          </a:xfrm>
        </p:grpSpPr>
        <p:sp>
          <p:nvSpPr>
            <p:cNvPr id="35" name="Oval 34"/>
            <p:cNvSpPr/>
            <p:nvPr/>
          </p:nvSpPr>
          <p:spPr>
            <a:xfrm>
              <a:off x="457200" y="3695700"/>
              <a:ext cx="1219200" cy="76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2209800" y="3695700"/>
              <a:ext cx="1219200" cy="76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2</a:t>
              </a:r>
            </a:p>
          </p:txBody>
        </p:sp>
        <p:grpSp>
          <p:nvGrpSpPr>
            <p:cNvPr id="37" name="Group 11"/>
            <p:cNvGrpSpPr/>
            <p:nvPr/>
          </p:nvGrpSpPr>
          <p:grpSpPr>
            <a:xfrm>
              <a:off x="1295400" y="2647950"/>
              <a:ext cx="2971800" cy="762000"/>
              <a:chOff x="1295400" y="2667000"/>
              <a:chExt cx="2971800" cy="762000"/>
            </a:xfrm>
          </p:grpSpPr>
          <p:sp>
            <p:nvSpPr>
              <p:cNvPr id="49" name="Oval 48"/>
              <p:cNvSpPr/>
              <p:nvPr/>
            </p:nvSpPr>
            <p:spPr>
              <a:xfrm>
                <a:off x="1295400" y="2667000"/>
                <a:ext cx="1219200" cy="7620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3048000" y="2667000"/>
                <a:ext cx="1219200" cy="7620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  <p:sp>
          <p:nvSpPr>
            <p:cNvPr id="38" name="Oval 37"/>
            <p:cNvSpPr/>
            <p:nvPr/>
          </p:nvSpPr>
          <p:spPr>
            <a:xfrm>
              <a:off x="2171700" y="1600200"/>
              <a:ext cx="1219200" cy="76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0</a:t>
              </a:r>
            </a:p>
          </p:txBody>
        </p:sp>
        <p:cxnSp>
          <p:nvCxnSpPr>
            <p:cNvPr id="39" name="Straight Arrow Connector 38"/>
            <p:cNvCxnSpPr>
              <a:stCxn id="38" idx="3"/>
              <a:endCxn id="49" idx="0"/>
            </p:cNvCxnSpPr>
            <p:nvPr/>
          </p:nvCxnSpPr>
          <p:spPr>
            <a:xfrm rot="5400000">
              <a:off x="1928953" y="2226655"/>
              <a:ext cx="397342" cy="4452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38" idx="5"/>
              <a:endCxn id="50" idx="0"/>
            </p:cNvCxnSpPr>
            <p:nvPr/>
          </p:nvCxnSpPr>
          <p:spPr>
            <a:xfrm rot="16200000" flipH="1">
              <a:off x="3236305" y="2226655"/>
              <a:ext cx="397342" cy="4452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49" idx="3"/>
              <a:endCxn id="35" idx="0"/>
            </p:cNvCxnSpPr>
            <p:nvPr/>
          </p:nvCxnSpPr>
          <p:spPr>
            <a:xfrm rot="5400000">
              <a:off x="1071703" y="3293455"/>
              <a:ext cx="397342" cy="4071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50" idx="3"/>
              <a:endCxn id="36" idx="0"/>
            </p:cNvCxnSpPr>
            <p:nvPr/>
          </p:nvCxnSpPr>
          <p:spPr>
            <a:xfrm rot="5400000">
              <a:off x="2824303" y="3293455"/>
              <a:ext cx="397342" cy="4071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49" idx="5"/>
            </p:cNvCxnSpPr>
            <p:nvPr/>
          </p:nvCxnSpPr>
          <p:spPr>
            <a:xfrm rot="16200000" flipH="1">
              <a:off x="2360005" y="3274405"/>
              <a:ext cx="130642" cy="1785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rot="16200000" flipH="1">
              <a:off x="3300553" y="4319447"/>
              <a:ext cx="130642" cy="1785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rot="16200000" flipH="1">
              <a:off x="4138753" y="3252647"/>
              <a:ext cx="130642" cy="1785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rot="16200000" flipH="1">
              <a:off x="1471753" y="4319447"/>
              <a:ext cx="130642" cy="1785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rot="10800000" flipV="1">
              <a:off x="381000" y="4343400"/>
              <a:ext cx="304800" cy="1524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rot="10800000" flipV="1">
              <a:off x="2057400" y="4343400"/>
              <a:ext cx="304800" cy="1524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Right Arrow 50"/>
          <p:cNvSpPr/>
          <p:nvPr/>
        </p:nvSpPr>
        <p:spPr>
          <a:xfrm>
            <a:off x="4572000" y="2843784"/>
            <a:ext cx="914400" cy="484632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381000" y="1638300"/>
            <a:ext cx="3962400" cy="2895600"/>
            <a:chOff x="381000" y="1600200"/>
            <a:chExt cx="3962400" cy="2895600"/>
          </a:xfrm>
        </p:grpSpPr>
        <p:sp>
          <p:nvSpPr>
            <p:cNvPr id="70" name="Oval 69"/>
            <p:cNvSpPr/>
            <p:nvPr/>
          </p:nvSpPr>
          <p:spPr>
            <a:xfrm>
              <a:off x="457200" y="3695700"/>
              <a:ext cx="1219200" cy="76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prstClr val="black"/>
                  </a:solidFill>
                </a:rPr>
                <a:t>"bar"</a:t>
              </a:r>
            </a:p>
          </p:txBody>
        </p:sp>
        <p:sp>
          <p:nvSpPr>
            <p:cNvPr id="71" name="Oval 70"/>
            <p:cNvSpPr/>
            <p:nvPr/>
          </p:nvSpPr>
          <p:spPr>
            <a:xfrm>
              <a:off x="2057400" y="3695700"/>
              <a:ext cx="1524000" cy="76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prstClr val="black"/>
                  </a:solidFill>
                </a:rPr>
                <a:t>"</a:t>
              </a:r>
              <a:r>
                <a:rPr lang="en-US" sz="2400" dirty="0" err="1">
                  <a:solidFill>
                    <a:prstClr val="black"/>
                  </a:solidFill>
                </a:rPr>
                <a:t>quux</a:t>
              </a:r>
              <a:r>
                <a:rPr lang="en-US" sz="2400" dirty="0">
                  <a:solidFill>
                    <a:prstClr val="black"/>
                  </a:solidFill>
                </a:rPr>
                <a:t>"</a:t>
              </a:r>
            </a:p>
          </p:txBody>
        </p:sp>
        <p:grpSp>
          <p:nvGrpSpPr>
            <p:cNvPr id="72" name="Group 11"/>
            <p:cNvGrpSpPr/>
            <p:nvPr/>
          </p:nvGrpSpPr>
          <p:grpSpPr>
            <a:xfrm>
              <a:off x="1295400" y="2647950"/>
              <a:ext cx="3048000" cy="762000"/>
              <a:chOff x="1295400" y="2667000"/>
              <a:chExt cx="3048000" cy="762000"/>
            </a:xfrm>
          </p:grpSpPr>
          <p:sp>
            <p:nvSpPr>
              <p:cNvPr id="84" name="Oval 83"/>
              <p:cNvSpPr/>
              <p:nvPr/>
            </p:nvSpPr>
            <p:spPr>
              <a:xfrm>
                <a:off x="1295400" y="2667000"/>
                <a:ext cx="1219200" cy="7620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prstClr val="black"/>
                    </a:solidFill>
                  </a:rPr>
                  <a:t>"</a:t>
                </a:r>
                <a:r>
                  <a:rPr lang="en-US" sz="2400" dirty="0" err="1">
                    <a:solidFill>
                      <a:prstClr val="black"/>
                    </a:solidFill>
                  </a:rPr>
                  <a:t>foo</a:t>
                </a:r>
                <a:r>
                  <a:rPr lang="en-US" sz="2400" dirty="0">
                    <a:solidFill>
                      <a:prstClr val="black"/>
                    </a:solidFill>
                  </a:rPr>
                  <a:t>"</a:t>
                </a:r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2971800" y="2667000"/>
                <a:ext cx="1371600" cy="7620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prstClr val="black"/>
                    </a:solidFill>
                  </a:rPr>
                  <a:t>"</a:t>
                </a:r>
                <a:r>
                  <a:rPr lang="en-US" sz="2400" dirty="0" err="1">
                    <a:solidFill>
                      <a:prstClr val="black"/>
                    </a:solidFill>
                  </a:rPr>
                  <a:t>frob</a:t>
                </a:r>
                <a:r>
                  <a:rPr lang="en-US" sz="2400" dirty="0">
                    <a:solidFill>
                      <a:prstClr val="black"/>
                    </a:solidFill>
                  </a:rPr>
                  <a:t>"</a:t>
                </a:r>
              </a:p>
            </p:txBody>
          </p:sp>
        </p:grpSp>
        <p:sp>
          <p:nvSpPr>
            <p:cNvPr id="73" name="Oval 72"/>
            <p:cNvSpPr/>
            <p:nvPr/>
          </p:nvSpPr>
          <p:spPr>
            <a:xfrm>
              <a:off x="2171700" y="1600200"/>
              <a:ext cx="1219200" cy="762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prstClr val="black"/>
                  </a:solidFill>
                </a:rPr>
                <a:t>"</a:t>
              </a:r>
              <a:r>
                <a:rPr lang="en-US" sz="2400" dirty="0" err="1">
                  <a:solidFill>
                    <a:prstClr val="black"/>
                  </a:solidFill>
                </a:rPr>
                <a:t>baz</a:t>
              </a:r>
              <a:r>
                <a:rPr lang="en-US" sz="2400" dirty="0">
                  <a:solidFill>
                    <a:prstClr val="black"/>
                  </a:solidFill>
                </a:rPr>
                <a:t>"</a:t>
              </a:r>
            </a:p>
          </p:txBody>
        </p:sp>
        <p:cxnSp>
          <p:nvCxnSpPr>
            <p:cNvPr id="74" name="Straight Arrow Connector 73"/>
            <p:cNvCxnSpPr>
              <a:stCxn id="73" idx="3"/>
              <a:endCxn id="84" idx="0"/>
            </p:cNvCxnSpPr>
            <p:nvPr/>
          </p:nvCxnSpPr>
          <p:spPr>
            <a:xfrm rot="5400000">
              <a:off x="1928953" y="2226655"/>
              <a:ext cx="397342" cy="4452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stCxn id="73" idx="5"/>
              <a:endCxn id="85" idx="0"/>
            </p:cNvCxnSpPr>
            <p:nvPr/>
          </p:nvCxnSpPr>
          <p:spPr>
            <a:xfrm>
              <a:off x="3212352" y="2250608"/>
              <a:ext cx="445248" cy="39734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>
              <a:stCxn id="84" idx="3"/>
              <a:endCxn id="70" idx="0"/>
            </p:cNvCxnSpPr>
            <p:nvPr/>
          </p:nvCxnSpPr>
          <p:spPr>
            <a:xfrm rot="5400000">
              <a:off x="1071703" y="3293455"/>
              <a:ext cx="397342" cy="4071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85" idx="3"/>
              <a:endCxn id="71" idx="0"/>
            </p:cNvCxnSpPr>
            <p:nvPr/>
          </p:nvCxnSpPr>
          <p:spPr>
            <a:xfrm flipH="1">
              <a:off x="2819400" y="3298358"/>
              <a:ext cx="353266" cy="39734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>
              <a:stCxn id="84" idx="5"/>
            </p:cNvCxnSpPr>
            <p:nvPr/>
          </p:nvCxnSpPr>
          <p:spPr>
            <a:xfrm rot="16200000" flipH="1">
              <a:off x="2360005" y="3274405"/>
              <a:ext cx="130642" cy="1785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>
            <a:xfrm rot="16200000" flipH="1">
              <a:off x="3300553" y="4319447"/>
              <a:ext cx="130642" cy="1785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/>
            <p:nvPr/>
          </p:nvCxnSpPr>
          <p:spPr>
            <a:xfrm rot="16200000" flipH="1">
              <a:off x="4138753" y="3252647"/>
              <a:ext cx="130642" cy="1785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/>
            <p:nvPr/>
          </p:nvCxnSpPr>
          <p:spPr>
            <a:xfrm rot="16200000" flipH="1">
              <a:off x="1471753" y="4319447"/>
              <a:ext cx="130642" cy="1785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 rot="10800000" flipV="1">
              <a:off x="381000" y="4343400"/>
              <a:ext cx="304800" cy="1524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 rot="10800000" flipV="1">
              <a:off x="2057400" y="4343400"/>
              <a:ext cx="304800" cy="1524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2362200" y="5334000"/>
            <a:ext cx="502920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Here's an example of the argument and result of </a:t>
            </a:r>
            <a:r>
              <a:rPr lang="en-US" b="1" dirty="0">
                <a:solidFill>
                  <a:schemeClr val="tx1"/>
                </a:solidFill>
              </a:rPr>
              <a:t>mark-depth</a:t>
            </a:r>
            <a:r>
              <a:rPr lang="en-US" dirty="0">
                <a:solidFill>
                  <a:schemeClr val="tx1"/>
                </a:solidFill>
              </a:rPr>
              <a:t>.  The argument is a </a:t>
            </a:r>
            <a:r>
              <a:rPr lang="en-US" b="1" dirty="0" err="1">
                <a:solidFill>
                  <a:schemeClr val="tx1"/>
                </a:solidFill>
              </a:rPr>
              <a:t>StringBintree</a:t>
            </a:r>
            <a:r>
              <a:rPr lang="en-US" dirty="0">
                <a:solidFill>
                  <a:schemeClr val="tx1"/>
                </a:solidFill>
              </a:rPr>
              <a:t> and the result is a </a:t>
            </a:r>
            <a:r>
              <a:rPr lang="en-US" b="1" dirty="0" err="1">
                <a:solidFill>
                  <a:schemeClr val="tx1"/>
                </a:solidFill>
              </a:rPr>
              <a:t>NumberBintree</a:t>
            </a:r>
            <a:r>
              <a:rPr lang="en-US" dirty="0">
                <a:solidFill>
                  <a:schemeClr val="tx1"/>
                </a:solidFill>
              </a:rPr>
              <a:t>, just like the contract says.</a:t>
            </a:r>
          </a:p>
        </p:txBody>
      </p:sp>
    </p:spTree>
    <p:extLst>
      <p:ext uri="{BB962C8B-B14F-4D97-AF65-F5344CB8AC3E}">
        <p14:creationId xmlns:p14="http://schemas.microsoft.com/office/powerpoint/2010/main" val="4186338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Observer Template for </a:t>
            </a:r>
            <a:r>
              <a:rPr lang="en-US" b="1" dirty="0" err="1"/>
              <a:t>XBintree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9067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-fn tree)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[(empty? tree) ...]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(...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-node-left tree))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-data tree)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-node-right tree)))]))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4525-021D-496D-B39D-9668564A137C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791200" y="1905000"/>
            <a:ext cx="289560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If we follow the recipe for writing a template, this is what we get for </a:t>
            </a:r>
            <a:r>
              <a:rPr lang="en-US" b="1" dirty="0" err="1">
                <a:solidFill>
                  <a:schemeClr val="tx1"/>
                </a:solidFill>
              </a:rPr>
              <a:t>XBintree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9193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Filling in the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(mark-depth tree)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[(empty? tree) ...]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(make-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-node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(mark-depth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-node-left tree))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...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(mark-depth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-node-right tree)))]))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4525-021D-496D-B39D-9668564A137C}" type="slidenum">
              <a:rPr lang="en-US" smtClean="0"/>
              <a:t>7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775857" y="5726243"/>
            <a:ext cx="457200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We want to put the depth here. But how do we know the depth?</a:t>
            </a:r>
          </a:p>
        </p:txBody>
      </p:sp>
      <p:sp>
        <p:nvSpPr>
          <p:cNvPr id="7" name="Freeform 6"/>
          <p:cNvSpPr/>
          <p:nvPr/>
        </p:nvSpPr>
        <p:spPr>
          <a:xfrm>
            <a:off x="701893" y="4375490"/>
            <a:ext cx="2073964" cy="1750673"/>
          </a:xfrm>
          <a:custGeom>
            <a:avLst/>
            <a:gdLst>
              <a:gd name="connsiteX0" fmla="*/ 2073964 w 2073964"/>
              <a:gd name="connsiteY0" fmla="*/ 1746831 h 1746831"/>
              <a:gd name="connsiteX1" fmla="*/ 5321 w 2073964"/>
              <a:gd name="connsiteY1" fmla="*/ 157873 h 1746831"/>
              <a:gd name="connsiteX2" fmla="*/ 1594279 w 2073964"/>
              <a:gd name="connsiteY2" fmla="*/ 142883 h 1746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73964" h="1746831">
                <a:moveTo>
                  <a:pt x="2073964" y="1746831"/>
                </a:moveTo>
                <a:cubicBezTo>
                  <a:pt x="1079616" y="1086014"/>
                  <a:pt x="85268" y="425198"/>
                  <a:pt x="5321" y="157873"/>
                </a:cubicBezTo>
                <a:cubicBezTo>
                  <a:pt x="-74627" y="-109452"/>
                  <a:pt x="759826" y="16715"/>
                  <a:pt x="1594279" y="142883"/>
                </a:cubicBezTo>
              </a:path>
            </a:pathLst>
          </a:custGeom>
          <a:noFill/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362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C5E6F-CC47-42B2-BF20-27C723730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need another argument!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F8EBA-7178-498F-B330-C8227F434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We’ll add another argument to represent the depth that we are in the tree.</a:t>
            </a:r>
          </a:p>
          <a:p>
            <a:r>
              <a:rPr lang="en-US" dirty="0"/>
              <a:t>Then we can write: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891CE8-3D5C-4687-8C9E-3A711086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18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(mark-depth-2 tree d)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[(empty? tree) empty]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(make-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-node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(mark-depth-2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-node-left tree)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             (+ d 1))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d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(mark-depth-2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bintree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-node-right tree)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             (+ d 1)))]))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4525-021D-496D-B39D-9668564A137C}" type="slidenum">
              <a:rPr lang="en-US" smtClean="0"/>
              <a:t>9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C8A821-2014-4464-88B6-975B2AC80FF8}"/>
              </a:ext>
            </a:extLst>
          </p:cNvPr>
          <p:cNvSpPr txBox="1"/>
          <p:nvPr/>
        </p:nvSpPr>
        <p:spPr>
          <a:xfrm flipH="1">
            <a:off x="6400800" y="1683684"/>
            <a:ext cx="2209800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Different arguments, different contract. We’ll change the name so we won’t get confused.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23553EC-69FA-4FD5-8472-5D6398E0F0B4}"/>
              </a:ext>
            </a:extLst>
          </p:cNvPr>
          <p:cNvCxnSpPr/>
          <p:nvPr/>
        </p:nvCxnSpPr>
        <p:spPr>
          <a:xfrm flipH="1" flipV="1">
            <a:off x="3962400" y="1981200"/>
            <a:ext cx="2438400" cy="38100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6417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ed8e5f86a24a618b135fd687619d7df3b8323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20000"/>
            <a:lumOff val="80000"/>
          </a:schemeClr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lnDef>
      <a:spPr>
        <a:ln w="25400">
          <a:solidFill>
            <a:schemeClr val="accent1"/>
          </a:solidFill>
          <a:tailEnd type="triangl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accent1">
            <a:lumMod val="20000"/>
            <a:lumOff val="80000"/>
          </a:schemeClr>
        </a:solidFill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1857</TotalTime>
  <Words>2050</Words>
  <Application>Microsoft Office PowerPoint</Application>
  <PresentationFormat>On-screen Show (4:3)</PresentationFormat>
  <Paragraphs>255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Consolas</vt:lpstr>
      <vt:lpstr>Courier New</vt:lpstr>
      <vt:lpstr>Helvetica Neue</vt:lpstr>
      <vt:lpstr>1_Office Theme</vt:lpstr>
      <vt:lpstr>Invariants and Context Variables</vt:lpstr>
      <vt:lpstr>Key Points for Lesson 7.2</vt:lpstr>
      <vt:lpstr>Let’s do an example.</vt:lpstr>
      <vt:lpstr>Example: mark-depth (2)</vt:lpstr>
      <vt:lpstr>Example</vt:lpstr>
      <vt:lpstr>Observer Template for XBintree</vt:lpstr>
      <vt:lpstr>Filling in the template</vt:lpstr>
      <vt:lpstr>We need another argument!</vt:lpstr>
      <vt:lpstr>Function Definition</vt:lpstr>
      <vt:lpstr>Function Definition, with Explanation</vt:lpstr>
      <vt:lpstr>How do we document this?</vt:lpstr>
      <vt:lpstr>Function Definition, with Invariant</vt:lpstr>
      <vt:lpstr>Function Definition, with Invariant</vt:lpstr>
      <vt:lpstr>And we need to reconstruct the original function, as usual</vt:lpstr>
      <vt:lpstr>Structural Arguments and Context Arguments</vt:lpstr>
      <vt:lpstr>Let’s do another example</vt:lpstr>
      <vt:lpstr>The old solution: nl-sum (Lesson 4.1)</vt:lpstr>
      <vt:lpstr>nl-sum sums from right to left</vt:lpstr>
      <vt:lpstr>A different solution</vt:lpstr>
      <vt:lpstr>Let’s watch this one work</vt:lpstr>
      <vt:lpstr>This function works from left to right</vt:lpstr>
      <vt:lpstr>Invariant for sublist-sum</vt:lpstr>
      <vt:lpstr>Recipe for context arguments</vt:lpstr>
      <vt:lpstr>Wait: what do we mean by "above"?</vt:lpstr>
      <vt:lpstr>Review: Key Points for Lesson 7.2</vt:lpstr>
      <vt:lpstr>Next Steps</vt:lpstr>
    </vt:vector>
  </TitlesOfParts>
  <Company>Northeastern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Mitchell Wand</dc:creator>
  <cp:lastModifiedBy>Mitchell Wand</cp:lastModifiedBy>
  <cp:revision>72</cp:revision>
  <dcterms:created xsi:type="dcterms:W3CDTF">2013-10-11T15:09:54Z</dcterms:created>
  <dcterms:modified xsi:type="dcterms:W3CDTF">2017-10-23T20:40:12Z</dcterms:modified>
</cp:coreProperties>
</file>